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5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-720" y="-10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xmlns="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Data Formats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81800" y="5029200"/>
            <a:ext cx="512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Designing Machine Learning Systems by Chip </a:t>
            </a:r>
            <a:r>
              <a:rPr lang="en-US" dirty="0" err="1" smtClean="0"/>
              <a:t>Huyen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Formats(4)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/>
          </a:bodyPr>
          <a:lstStyle/>
          <a:p>
            <a:r>
              <a:rPr lang="en-US" dirty="0"/>
              <a:t>Two common formats that represents distinct paradigms are </a:t>
            </a:r>
            <a:r>
              <a:rPr lang="en-US" dirty="0">
                <a:solidFill>
                  <a:srgbClr val="FF0000"/>
                </a:solidFill>
              </a:rPr>
              <a:t>CSV and Parquet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CSV is row-major</a:t>
            </a:r>
            <a:r>
              <a:rPr lang="en-US" dirty="0"/>
              <a:t>, which means consecutive elements in a row are stored next to each other in memory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Parquet is column-major</a:t>
            </a:r>
            <a:r>
              <a:rPr lang="en-US" dirty="0"/>
              <a:t>, which means consecutive elements in a column are stored next to each other</a:t>
            </a:r>
          </a:p>
          <a:p>
            <a:endParaRPr lang="en-US" dirty="0"/>
          </a:p>
          <a:p>
            <a:r>
              <a:rPr lang="en-US" dirty="0"/>
              <a:t>Modern computers </a:t>
            </a:r>
            <a:r>
              <a:rPr lang="en-US" dirty="0">
                <a:solidFill>
                  <a:srgbClr val="FF0000"/>
                </a:solidFill>
              </a:rPr>
              <a:t>process sequential data more efficiently than non-sequential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a table is row-major, accessing its rows will be faster than accessing its columns in expectation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row-major formats, accessing data by rows is expected to be faster than accessing data by columns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Column-major formats allow flexible column-based reads</a:t>
            </a:r>
            <a:r>
              <a:rPr lang="en-US" dirty="0"/>
              <a:t>, especially if data is large with thousands, if not millions, of features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Row-major </a:t>
            </a:r>
            <a:r>
              <a:rPr lang="en-US" dirty="0">
                <a:solidFill>
                  <a:srgbClr val="FF0000"/>
                </a:solidFill>
              </a:rPr>
              <a:t>formats allow faster data </a:t>
            </a:r>
            <a:r>
              <a:rPr lang="en-US" dirty="0" smtClean="0">
                <a:solidFill>
                  <a:srgbClr val="FF0000"/>
                </a:solidFill>
              </a:rPr>
              <a:t>writes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Overall,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row-major </a:t>
            </a:r>
            <a:r>
              <a:rPr lang="en-US" dirty="0"/>
              <a:t>formats are better when you have to do a lot of writes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column-major </a:t>
            </a:r>
            <a:r>
              <a:rPr lang="en-US" dirty="0"/>
              <a:t>ones are better when you have to do a lot of column-based reads.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Row-major vs. Column-major Format</a:t>
            </a:r>
          </a:p>
        </p:txBody>
      </p:sp>
    </p:spTree>
    <p:extLst>
      <p:ext uri="{BB962C8B-B14F-4D97-AF65-F5344CB8AC3E}">
        <p14:creationId xmlns:p14="http://schemas.microsoft.com/office/powerpoint/2010/main" xmlns="" val="182538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Formats(5)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Row-major vs. Column-major Format</a:t>
            </a:r>
          </a:p>
          <a:p>
            <a:endParaRPr lang="en-IN" dirty="0"/>
          </a:p>
        </p:txBody>
      </p:sp>
      <p:pic>
        <p:nvPicPr>
          <p:cNvPr id="5" name="image5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955925" y="2438400"/>
            <a:ext cx="5943600" cy="28956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378775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Formats(6)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CSV and JSON are text files </a:t>
            </a:r>
            <a:r>
              <a:rPr lang="en-US" dirty="0"/>
              <a:t>whereas </a:t>
            </a:r>
            <a:r>
              <a:rPr lang="en-US" dirty="0">
                <a:solidFill>
                  <a:srgbClr val="FF0000"/>
                </a:solidFill>
              </a:rPr>
              <a:t>Parquet files are binary files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Text files are files that are in plain text, which usually mean they are human-readable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Binary files are files that contain 0’s and 1’s, and meant to be read or used by programs that know how to interpret the raw bytes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program has to know exactly how the data inside the binary file is laid out to make use of the file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Binary files are more compact.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AWS recommends using the Parquet format because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“</a:t>
            </a:r>
            <a:r>
              <a:rPr lang="en-US" dirty="0">
                <a:solidFill>
                  <a:srgbClr val="FF0000"/>
                </a:solidFill>
              </a:rPr>
              <a:t>the Parquet format is up to 2x faster to unload and consumes up to 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6x </a:t>
            </a:r>
            <a:r>
              <a:rPr lang="en-US" dirty="0">
                <a:solidFill>
                  <a:srgbClr val="FF0000"/>
                </a:solidFill>
              </a:rPr>
              <a:t>less storage in Amazon S3, compared to text formats.”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Text vs. Binary Format</a:t>
            </a:r>
          </a:p>
        </p:txBody>
      </p:sp>
      <p:pic>
        <p:nvPicPr>
          <p:cNvPr id="5" name="image6.pn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7848600" y="3048000"/>
            <a:ext cx="3442970" cy="365696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xmlns="" val="184413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An ML system can work with data from many different sources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have different characteristics with different access patterns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used for different purposes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require different processing methods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Understanding the sources of data can help access and manipulate data more efficiently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Sources(2)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One common source is user input data, </a:t>
            </a:r>
            <a:r>
              <a:rPr lang="en-US" dirty="0">
                <a:solidFill>
                  <a:srgbClr val="FF0000"/>
                </a:solidFill>
              </a:rPr>
              <a:t>data explicitly input by users</a:t>
            </a:r>
            <a:r>
              <a:rPr lang="en-US" dirty="0"/>
              <a:t>, which is often the input </a:t>
            </a:r>
            <a:r>
              <a:rPr lang="en-US" dirty="0" smtClean="0"/>
              <a:t>on  </a:t>
            </a:r>
          </a:p>
          <a:p>
            <a:pPr marL="0" indent="0">
              <a:buNone/>
            </a:pPr>
            <a:r>
              <a:rPr lang="en-US" dirty="0" smtClean="0"/>
              <a:t>which </a:t>
            </a:r>
            <a:r>
              <a:rPr lang="en-US" dirty="0"/>
              <a:t>ML models can make predictions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texts, images, videos, uploaded files, etc.</a:t>
            </a:r>
          </a:p>
          <a:p>
            <a:endParaRPr lang="en-US" dirty="0"/>
          </a:p>
          <a:p>
            <a:r>
              <a:rPr lang="en-US" dirty="0"/>
              <a:t>If there are wrong way for humans to input data, humans are going to do it, and as a result, user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solidFill>
                  <a:srgbClr val="FF0000"/>
                </a:solidFill>
              </a:rPr>
              <a:t>input </a:t>
            </a:r>
            <a:r>
              <a:rPr lang="en-US" dirty="0">
                <a:solidFill>
                  <a:srgbClr val="FF0000"/>
                </a:solidFill>
              </a:rPr>
              <a:t>data can be easily mal-formatted</a:t>
            </a:r>
          </a:p>
          <a:p>
            <a:r>
              <a:rPr lang="en-US" dirty="0"/>
              <a:t>If user input is supposed to be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texts, they might be too long or too short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numerical values, users might accidentally enter texts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fie uploading, they might upload files in the wrong formats</a:t>
            </a:r>
          </a:p>
          <a:p>
            <a:endParaRPr lang="en-US" dirty="0"/>
          </a:p>
          <a:p>
            <a:r>
              <a:rPr lang="en-US" dirty="0"/>
              <a:t>Challenges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User input data </a:t>
            </a:r>
            <a:r>
              <a:rPr lang="en-US" dirty="0">
                <a:solidFill>
                  <a:srgbClr val="FF0000"/>
                </a:solidFill>
              </a:rPr>
              <a:t>requires more heavy-duty checking and processing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Users also have little patience. In most cases, when we input data, we expect to get results back immediately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Therefore, user input data </a:t>
            </a:r>
            <a:r>
              <a:rPr lang="en-US" dirty="0">
                <a:solidFill>
                  <a:srgbClr val="FF0000"/>
                </a:solidFill>
              </a:rPr>
              <a:t>tends to require fast processing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User Generated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Sources(3)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8" y="1600201"/>
            <a:ext cx="10496061" cy="46481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Data </a:t>
            </a:r>
            <a:r>
              <a:rPr lang="en-US" dirty="0"/>
              <a:t>generated by </a:t>
            </a:r>
            <a:r>
              <a:rPr lang="en-US" dirty="0">
                <a:solidFill>
                  <a:srgbClr val="FF0000"/>
                </a:solidFill>
              </a:rPr>
              <a:t>different components of </a:t>
            </a:r>
            <a:r>
              <a:rPr lang="en-US" dirty="0" smtClean="0">
                <a:solidFill>
                  <a:srgbClr val="FF0000"/>
                </a:solidFill>
              </a:rPr>
              <a:t>systems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which </a:t>
            </a:r>
            <a:r>
              <a:rPr lang="en-US" dirty="0"/>
              <a:t>include various types of </a:t>
            </a:r>
            <a:r>
              <a:rPr lang="en-US" dirty="0">
                <a:solidFill>
                  <a:srgbClr val="FF0000"/>
                </a:solidFill>
              </a:rPr>
              <a:t>logs</a:t>
            </a:r>
            <a:r>
              <a:rPr lang="en-US" dirty="0"/>
              <a:t> and system outputs such </a:t>
            </a:r>
            <a:r>
              <a:rPr lang="en-US" dirty="0">
                <a:solidFill>
                  <a:srgbClr val="FF0000"/>
                </a:solidFill>
              </a:rPr>
              <a:t>as model </a:t>
            </a:r>
            <a:r>
              <a:rPr lang="en-US" dirty="0" smtClean="0">
                <a:solidFill>
                  <a:srgbClr val="FF0000"/>
                </a:solidFill>
              </a:rPr>
              <a:t> predictions</a:t>
            </a:r>
          </a:p>
          <a:p>
            <a:endParaRPr lang="en-US" dirty="0" smtClean="0"/>
          </a:p>
          <a:p>
            <a:r>
              <a:rPr lang="en-US" dirty="0" smtClean="0"/>
              <a:t>Logs 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record the </a:t>
            </a:r>
            <a:r>
              <a:rPr lang="en-US" dirty="0">
                <a:solidFill>
                  <a:srgbClr val="FF0000"/>
                </a:solidFill>
              </a:rPr>
              <a:t>state of the system and significant events in the system</a:t>
            </a:r>
            <a:r>
              <a:rPr lang="en-US" dirty="0"/>
              <a:t>, such as memory usage, number of instances, services called, packages used,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etc</a:t>
            </a:r>
            <a:r>
              <a:rPr lang="en-US" dirty="0"/>
              <a:t>. Can record the results of different jobs, including large batch jobs for data processing and model training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Provides </a:t>
            </a:r>
            <a:r>
              <a:rPr lang="en-US" dirty="0">
                <a:solidFill>
                  <a:srgbClr val="FF0000"/>
                </a:solidFill>
              </a:rPr>
              <a:t>visibility into how the system is doing</a:t>
            </a:r>
            <a:r>
              <a:rPr lang="en-US" dirty="0"/>
              <a:t>, and the main purpose of this visibility is for debugging and possibly improving the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Much </a:t>
            </a:r>
            <a:r>
              <a:rPr lang="en-US" dirty="0">
                <a:solidFill>
                  <a:srgbClr val="FF0000"/>
                </a:solidFill>
              </a:rPr>
              <a:t>less likely to be mal-formatted </a:t>
            </a:r>
            <a:r>
              <a:rPr lang="en-US" dirty="0"/>
              <a:t>as its system generated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Don’t need to be processed as soon as they arrive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acceptable to process logs periodically, such as hourly or even daily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might still want to process logs fast to be able to detect and be notified whenever something interesting happens </a:t>
            </a:r>
          </a:p>
          <a:p>
            <a:endParaRPr lang="en-US" dirty="0"/>
          </a:p>
          <a:p>
            <a:r>
              <a:rPr lang="en-US" dirty="0"/>
              <a:t>Because debugging ML systems is hard,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Common practice to log everything you can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Means volume of logs can grow very, very quickly</a:t>
            </a:r>
          </a:p>
          <a:p>
            <a:endParaRPr lang="en-US" dirty="0"/>
          </a:p>
          <a:p>
            <a:r>
              <a:rPr lang="en-US" dirty="0"/>
              <a:t>Leads to two problems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first is that it can be </a:t>
            </a:r>
            <a:r>
              <a:rPr lang="en-US" dirty="0">
                <a:solidFill>
                  <a:srgbClr val="FF0000"/>
                </a:solidFill>
              </a:rPr>
              <a:t>hard to know where to look because signals are lost in the noise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Many services that process and analyze logs, such as </a:t>
            </a:r>
            <a:r>
              <a:rPr lang="en-US" dirty="0" err="1"/>
              <a:t>Logstash</a:t>
            </a:r>
            <a:r>
              <a:rPr lang="en-US" dirty="0"/>
              <a:t>, </a:t>
            </a:r>
            <a:r>
              <a:rPr lang="en-US" dirty="0" err="1"/>
              <a:t>DataDog</a:t>
            </a:r>
            <a:r>
              <a:rPr lang="en-US" dirty="0"/>
              <a:t>, </a:t>
            </a:r>
            <a:r>
              <a:rPr lang="en-US" dirty="0" err="1"/>
              <a:t>Logz</a:t>
            </a:r>
            <a:r>
              <a:rPr lang="en-US" dirty="0"/>
              <a:t>, etc.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second problem is </a:t>
            </a:r>
            <a:r>
              <a:rPr lang="en-US" dirty="0">
                <a:solidFill>
                  <a:srgbClr val="FF0000"/>
                </a:solidFill>
              </a:rPr>
              <a:t>how to store a rapidly growing amount of logs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In most cases, store logs for as long as they are useful, and can discard them when they are no longer relevant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Can also be stored in low-access storage that costs much less than higher-frequency-access storage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System-generated </a:t>
            </a:r>
            <a:r>
              <a:rPr lang="en-IN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xmlns="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Sources(4)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Users</a:t>
            </a:r>
            <a:r>
              <a:rPr lang="en-IN" dirty="0"/>
              <a:t>’ </a:t>
            </a:r>
            <a:r>
              <a:rPr lang="en-IN" dirty="0" err="1" smtClean="0"/>
              <a:t>behaveiors</a:t>
            </a:r>
            <a:endParaRPr lang="en-IN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such as </a:t>
            </a:r>
            <a:r>
              <a:rPr lang="en-US" dirty="0">
                <a:solidFill>
                  <a:srgbClr val="FF0000"/>
                </a:solidFill>
              </a:rPr>
              <a:t>clicking, choosing a suggestion, scrolling, zooming, ignoring a popup, or spending an unusual amount of time on certain </a:t>
            </a:r>
            <a:r>
              <a:rPr lang="en-US" dirty="0" smtClean="0">
                <a:solidFill>
                  <a:srgbClr val="FF0000"/>
                </a:solidFill>
              </a:rPr>
              <a:t>pages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system-generated data, it’s </a:t>
            </a:r>
            <a:r>
              <a:rPr lang="en-US" dirty="0">
                <a:solidFill>
                  <a:srgbClr val="FF0000"/>
                </a:solidFill>
              </a:rPr>
              <a:t>still considered part of user </a:t>
            </a:r>
            <a:r>
              <a:rPr lang="en-US" dirty="0" smtClean="0">
                <a:solidFill>
                  <a:srgbClr val="FF0000"/>
                </a:solidFill>
              </a:rPr>
              <a:t>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might be subject to </a:t>
            </a:r>
            <a:r>
              <a:rPr lang="en-US" dirty="0">
                <a:solidFill>
                  <a:srgbClr val="FF0000"/>
                </a:solidFill>
              </a:rPr>
              <a:t>privacy </a:t>
            </a:r>
            <a:r>
              <a:rPr lang="en-US" dirty="0" smtClean="0">
                <a:solidFill>
                  <a:srgbClr val="FF0000"/>
                </a:solidFill>
              </a:rPr>
              <a:t>regulations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Can be </a:t>
            </a:r>
            <a:r>
              <a:rPr lang="en-US" dirty="0"/>
              <a:t>used for ML systems </a:t>
            </a:r>
            <a:r>
              <a:rPr lang="en-US" dirty="0">
                <a:solidFill>
                  <a:srgbClr val="FF0000"/>
                </a:solidFill>
              </a:rPr>
              <a:t>to make predictions and to train their future versions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Internal databases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generated by various services and enterprise applications in a company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manage their assets such as inventory, customer relationship, users, and more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</a:t>
            </a:r>
            <a:r>
              <a:rPr lang="en-US" dirty="0">
                <a:solidFill>
                  <a:srgbClr val="FF0000"/>
                </a:solidFill>
              </a:rPr>
              <a:t>used by ML models </a:t>
            </a:r>
            <a:r>
              <a:rPr lang="en-US" dirty="0" smtClean="0">
                <a:solidFill>
                  <a:srgbClr val="FF0000"/>
                </a:solidFill>
              </a:rPr>
              <a:t>directly </a:t>
            </a:r>
            <a:r>
              <a:rPr lang="en-US" dirty="0">
                <a:solidFill>
                  <a:srgbClr val="FF0000"/>
                </a:solidFill>
              </a:rPr>
              <a:t>or by various components of an ML </a:t>
            </a:r>
            <a:r>
              <a:rPr lang="en-US" dirty="0" smtClean="0">
                <a:solidFill>
                  <a:srgbClr val="FF0000"/>
                </a:solidFill>
              </a:rPr>
              <a:t>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when </a:t>
            </a:r>
            <a:r>
              <a:rPr lang="en-US" dirty="0"/>
              <a:t>users enter a search query on Amazon, one or more ML models will process that query to </a:t>
            </a:r>
            <a:r>
              <a:rPr lang="en-US" dirty="0" smtClean="0"/>
              <a:t>	detect </a:t>
            </a:r>
            <a:r>
              <a:rPr lang="en-US" dirty="0"/>
              <a:t>the intention of that query — what products users are actually looking for? — then Amazon </a:t>
            </a:r>
            <a:r>
              <a:rPr lang="en-US" dirty="0" smtClean="0"/>
              <a:t>	will </a:t>
            </a:r>
            <a:r>
              <a:rPr lang="en-US" dirty="0"/>
              <a:t>need to check their internal databases for the availability of these products before ranking them </a:t>
            </a:r>
            <a:r>
              <a:rPr lang="en-US" dirty="0" smtClean="0"/>
              <a:t>	and </a:t>
            </a:r>
            <a:r>
              <a:rPr lang="en-US" dirty="0"/>
              <a:t>showing them to users.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System-generated </a:t>
            </a:r>
            <a:r>
              <a:rPr lang="en-IN" dirty="0" smtClean="0"/>
              <a:t>users data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Sources(5)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/>
              <a:t>Types of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First-party </a:t>
            </a:r>
            <a:r>
              <a:rPr lang="en-US" dirty="0">
                <a:solidFill>
                  <a:srgbClr val="FF0000"/>
                </a:solidFill>
              </a:rPr>
              <a:t>data </a:t>
            </a:r>
            <a:r>
              <a:rPr lang="en-US" dirty="0"/>
              <a:t>is the data that company already collects about </a:t>
            </a:r>
            <a:r>
              <a:rPr lang="en-US" dirty="0">
                <a:solidFill>
                  <a:srgbClr val="FF0000"/>
                </a:solidFill>
              </a:rPr>
              <a:t>users or customers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Second-party data </a:t>
            </a:r>
            <a:r>
              <a:rPr lang="en-US" dirty="0"/>
              <a:t>is the data </a:t>
            </a:r>
            <a:r>
              <a:rPr lang="en-US" dirty="0">
                <a:solidFill>
                  <a:srgbClr val="FF0000"/>
                </a:solidFill>
              </a:rPr>
              <a:t>collected by another company on their own customers </a:t>
            </a:r>
            <a:r>
              <a:rPr lang="en-US" dirty="0"/>
              <a:t>that they make available to you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Third-party data </a:t>
            </a:r>
            <a:r>
              <a:rPr lang="en-US" dirty="0"/>
              <a:t>companies </a:t>
            </a:r>
            <a:r>
              <a:rPr lang="en-US" dirty="0">
                <a:solidFill>
                  <a:srgbClr val="FF0000"/>
                </a:solidFill>
              </a:rPr>
              <a:t>collect data on the public who aren’t their customers</a:t>
            </a:r>
          </a:p>
          <a:p>
            <a:endParaRPr lang="en-IN" dirty="0" smtClean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rise of the Internet and smartphones </a:t>
            </a:r>
            <a:r>
              <a:rPr lang="en-US" dirty="0"/>
              <a:t>has made it much </a:t>
            </a:r>
            <a:r>
              <a:rPr lang="en-US" dirty="0">
                <a:solidFill>
                  <a:srgbClr val="FF0000"/>
                </a:solidFill>
              </a:rPr>
              <a:t>easier</a:t>
            </a:r>
            <a:r>
              <a:rPr lang="en-US" dirty="0"/>
              <a:t> for all types of data to be </a:t>
            </a:r>
            <a:r>
              <a:rPr lang="en-US" dirty="0" smtClean="0"/>
              <a:t>collected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Riddled </a:t>
            </a:r>
            <a:r>
              <a:rPr lang="en-IN" dirty="0"/>
              <a:t>with </a:t>
            </a:r>
            <a:r>
              <a:rPr lang="en-IN" dirty="0">
                <a:solidFill>
                  <a:srgbClr val="FF0000"/>
                </a:solidFill>
              </a:rPr>
              <a:t>privacy </a:t>
            </a:r>
            <a:r>
              <a:rPr lang="en-IN" dirty="0" smtClean="0">
                <a:solidFill>
                  <a:srgbClr val="FF0000"/>
                </a:solidFill>
              </a:rPr>
              <a:t>concerns</a:t>
            </a:r>
            <a:endParaRPr lang="en-IN" dirty="0">
              <a:solidFill>
                <a:srgbClr val="FF000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from apps, websites, check-in services, etc. are collected and (hopefully) anonymized to generate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activity </a:t>
            </a:r>
            <a:r>
              <a:rPr lang="en-US" dirty="0"/>
              <a:t>history for each </a:t>
            </a:r>
            <a:r>
              <a:rPr lang="en-US" dirty="0" smtClean="0"/>
              <a:t>person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Third-party </a:t>
            </a:r>
            <a:r>
              <a:rPr lang="en-US" dirty="0">
                <a:solidFill>
                  <a:srgbClr val="FF0000"/>
                </a:solidFill>
              </a:rPr>
              <a:t>data is usually sold as structured data after being cleaned and processed by vendors.</a:t>
            </a:r>
            <a:endParaRPr lang="en-IN" dirty="0" smtClean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Third-party data - wonderfully weird world</a:t>
            </a:r>
          </a:p>
        </p:txBody>
      </p:sp>
    </p:spTree>
    <p:extLst>
      <p:ext uri="{BB962C8B-B14F-4D97-AF65-F5344CB8AC3E}">
        <p14:creationId xmlns:p14="http://schemas.microsoft.com/office/powerpoint/2010/main" xmlns="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Formats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Once have data, need to store data (or “persist” it, in technical terms</a:t>
            </a:r>
            <a:r>
              <a:rPr lang="en-US" dirty="0" smtClean="0">
                <a:solidFill>
                  <a:srgbClr val="FF0000"/>
                </a:solidFill>
              </a:rPr>
              <a:t>)!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Since </a:t>
            </a:r>
            <a:r>
              <a:rPr lang="en-US" dirty="0">
                <a:solidFill>
                  <a:srgbClr val="FF0000"/>
                </a:solidFill>
              </a:rPr>
              <a:t>data comes from multiple sources with different access patterns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storing your data isn’t always straightforward and can be costly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important to think about how the data will be used in the future so that the format will make sense</a:t>
            </a:r>
          </a:p>
          <a:p>
            <a:endParaRPr lang="en-US" dirty="0"/>
          </a:p>
          <a:p>
            <a:r>
              <a:rPr lang="en-US" dirty="0"/>
              <a:t>Questions needs to be considered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How do I store multimodal data?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When each sample might contain both images and texts?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Where to store your data so that it’s cheap and still fast to access?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How to store complex models so that they can be loaded and run correctly on different hardware?</a:t>
            </a:r>
          </a:p>
          <a:p>
            <a:endParaRPr lang="en-US" dirty="0"/>
          </a:p>
          <a:p>
            <a:r>
              <a:rPr lang="en-US" dirty="0"/>
              <a:t>Data serialization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The process of converting a data structure or object state into a format that can be stored or transmitted and reconstructed late</a:t>
            </a:r>
            <a:r>
              <a:rPr lang="en-US" dirty="0"/>
              <a:t>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Many data serialization </a:t>
            </a:r>
            <a:r>
              <a:rPr lang="en-US" dirty="0" smtClean="0"/>
              <a:t>formats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When considering a format to work with, need to consider different characteristics such as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human readability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access patterns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whether it’s based on text or binary, which influences the size of its files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Need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Formats(2)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Common data formats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2185987"/>
            <a:ext cx="7315200" cy="37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9841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Formats(3)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JSON, JavaScript Object Notation, is everywhere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Though it was derived from JavaScript, it’s l</a:t>
            </a:r>
            <a:r>
              <a:rPr lang="en-US" dirty="0">
                <a:solidFill>
                  <a:srgbClr val="FF0000"/>
                </a:solidFill>
              </a:rPr>
              <a:t>anguage-independent</a:t>
            </a:r>
            <a:r>
              <a:rPr lang="en-US" dirty="0"/>
              <a:t> — most modern programming languages can generate and parse JSON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Human-readable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Key-value pair paradigm is simple but powerful, capable of handling data of different levels of </a:t>
            </a:r>
            <a:r>
              <a:rPr lang="en-US" dirty="0" err="1">
                <a:solidFill>
                  <a:srgbClr val="FF0000"/>
                </a:solidFill>
              </a:rPr>
              <a:t>structuredness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For </a:t>
            </a:r>
            <a:r>
              <a:rPr lang="en-US" dirty="0"/>
              <a:t>example, persons data can be stored in a structured format like the following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The same data can also be stored in an unstructured blob of text like the following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JSON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9939" y="3581400"/>
            <a:ext cx="2895600" cy="198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3200" y="5934075"/>
            <a:ext cx="58483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9690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3208</TotalTime>
  <Words>1279</Words>
  <Application>Microsoft Office PowerPoint</Application>
  <PresentationFormat>Custom</PresentationFormat>
  <Paragraphs>144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Data Formats</vt:lpstr>
      <vt:lpstr>Data Sources</vt:lpstr>
      <vt:lpstr>Data Sources(2)</vt:lpstr>
      <vt:lpstr>Data Sources(3)</vt:lpstr>
      <vt:lpstr>Data Sources(4)</vt:lpstr>
      <vt:lpstr>Data Sources(5)</vt:lpstr>
      <vt:lpstr>Data Formats</vt:lpstr>
      <vt:lpstr>Data Formats(2)</vt:lpstr>
      <vt:lpstr>Data Formats(3)</vt:lpstr>
      <vt:lpstr>Data Formats(4)</vt:lpstr>
      <vt:lpstr>Data Formats(5)</vt:lpstr>
      <vt:lpstr>Data Formats(6)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admin</cp:lastModifiedBy>
  <cp:revision>254</cp:revision>
  <dcterms:created xsi:type="dcterms:W3CDTF">2018-10-16T06:13:57Z</dcterms:created>
  <dcterms:modified xsi:type="dcterms:W3CDTF">2024-01-15T15:26:48Z</dcterms:modified>
</cp:coreProperties>
</file>